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7" r:id="rId7"/>
    <p:sldId id="260" r:id="rId8"/>
    <p:sldId id="262" r:id="rId9"/>
    <p:sldId id="265" r:id="rId10"/>
    <p:sldId id="268" r:id="rId11"/>
    <p:sldId id="270" r:id="rId12"/>
    <p:sldId id="275" r:id="rId13"/>
    <p:sldId id="269" r:id="rId14"/>
    <p:sldId id="266" r:id="rId15"/>
    <p:sldId id="271" r:id="rId16"/>
    <p:sldId id="276" r:id="rId17"/>
    <p:sldId id="273" r:id="rId18"/>
    <p:sldId id="272" r:id="rId19"/>
    <p:sldId id="277" r:id="rId20"/>
  </p:sldIdLst>
  <p:sldSz cx="18288000" cy="10287000"/>
  <p:notesSz cx="6858000" cy="9144000"/>
  <p:embeddedFontLst>
    <p:embeddedFont>
      <p:font typeface="Tlab 돋움 미디움" panose="020B0600000101010101" charset="-127"/>
      <p:regular r:id="rId21"/>
    </p:embeddedFont>
    <p:embeddedFont>
      <p:font typeface="Tlab 돋움 미디움 Bold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7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8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50527"/>
            <a:ext cx="18288000" cy="4136473"/>
            <a:chOff x="0" y="0"/>
            <a:chExt cx="4816593" cy="1089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89441"/>
            </a:xfrm>
            <a:custGeom>
              <a:avLst/>
              <a:gdLst/>
              <a:ahLst/>
              <a:cxnLst/>
              <a:rect l="l" t="t" r="r" b="b"/>
              <a:pathLst>
                <a:path w="4816592" h="1089441">
                  <a:moveTo>
                    <a:pt x="0" y="0"/>
                  </a:moveTo>
                  <a:lnTo>
                    <a:pt x="4816592" y="0"/>
                  </a:lnTo>
                  <a:lnTo>
                    <a:pt x="4816592" y="1089441"/>
                  </a:lnTo>
                  <a:lnTo>
                    <a:pt x="0" y="1089441"/>
                  </a:lnTo>
                  <a:close/>
                </a:path>
              </a:pathLst>
            </a:custGeom>
            <a:solidFill>
              <a:srgbClr val="9D784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26487" y="3334595"/>
            <a:ext cx="8532813" cy="2565758"/>
            <a:chOff x="0" y="-57150"/>
            <a:chExt cx="11377084" cy="3421009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11377084" cy="163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9856"/>
                </a:lnSpc>
              </a:pPr>
              <a:r>
                <a:rPr lang="en-US" sz="7700" dirty="0" err="1">
                  <a:solidFill>
                    <a:srgbClr val="B1ABA5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프라시아</a:t>
              </a:r>
              <a:r>
                <a:rPr lang="en-US" sz="7700" dirty="0">
                  <a:solidFill>
                    <a:srgbClr val="B1ABA5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</a:t>
              </a:r>
              <a:r>
                <a:rPr lang="en-US" sz="7700" dirty="0" err="1">
                  <a:solidFill>
                    <a:srgbClr val="B1ABA5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전기</a:t>
              </a:r>
              <a:endParaRPr lang="en-US" sz="7700" dirty="0">
                <a:solidFill>
                  <a:srgbClr val="B1ABA5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30591"/>
              <a:ext cx="11377084" cy="163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9856"/>
                </a:lnSpc>
              </a:pPr>
              <a:r>
                <a:rPr lang="en-US" sz="7700" dirty="0" err="1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능력치</a:t>
              </a:r>
              <a:r>
                <a:rPr lang="en-US" sz="7700" dirty="0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창 UI </a:t>
              </a:r>
              <a:r>
                <a:rPr lang="en-US" sz="7700" dirty="0" err="1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역기획</a:t>
              </a:r>
              <a:endParaRPr lang="en-US" sz="7700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582199"/>
            <a:ext cx="7122602" cy="7122602"/>
          </a:xfrm>
          <a:custGeom>
            <a:avLst/>
            <a:gdLst/>
            <a:ahLst/>
            <a:cxnLst/>
            <a:rect l="l" t="t" r="r" b="b"/>
            <a:pathLst>
              <a:path w="7122602" h="7122602">
                <a:moveTo>
                  <a:pt x="0" y="0"/>
                </a:moveTo>
                <a:lnTo>
                  <a:pt x="7122602" y="0"/>
                </a:lnTo>
                <a:lnTo>
                  <a:pt x="7122602" y="7122602"/>
                </a:lnTo>
                <a:lnTo>
                  <a:pt x="0" y="7122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84229" y="8613904"/>
            <a:ext cx="499258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EDEDED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최현식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EDEDED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최종</a:t>
            </a:r>
            <a:r>
              <a:rPr lang="en-US" sz="3000" dirty="0">
                <a:solidFill>
                  <a:srgbClr val="EDEDED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en-US" sz="3000" dirty="0" err="1">
                <a:solidFill>
                  <a:srgbClr val="EDEDED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수정일</a:t>
            </a:r>
            <a:r>
              <a:rPr lang="en-US" sz="3000" dirty="0">
                <a:solidFill>
                  <a:srgbClr val="EDEDED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: 2023-07-07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주요 능력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E1395F79-D7F7-C15F-6FF8-7E0F71EA7F18}"/>
              </a:ext>
            </a:extLst>
          </p:cNvPr>
          <p:cNvSpPr txBox="1"/>
          <p:nvPr/>
        </p:nvSpPr>
        <p:spPr>
          <a:xfrm>
            <a:off x="6019800" y="2503144"/>
            <a:ext cx="9601200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주요 능력 정렬 순서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공격 주요 능력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-&gt;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방어 주요 능력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보조 주요 능력 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간의 정렬 순서는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Status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테이블의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[</a:t>
            </a: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SortOrder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]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항목 참조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CC1CCBB-D8FB-3549-B39A-758F3EA32051}"/>
              </a:ext>
            </a:extLst>
          </p:cNvPr>
          <p:cNvSpPr txBox="1"/>
          <p:nvPr/>
        </p:nvSpPr>
        <p:spPr>
          <a:xfrm>
            <a:off x="6019799" y="4457700"/>
            <a:ext cx="12115801" cy="4906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정보 활성화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부분을 클릭한 경우 클릭 범위에 따라 항목에 맞는 상세 능력치 정보창이 활성화 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EX)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방어 주요 능력에 해당 되는 부분 클릭 시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 </a:t>
            </a: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정보창의 라디오 버튼이 방어가 활성화 된 상태로 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정보창이 이미 활성화 상태라면 라디오 버튼을 방어가 활성화 상태로 변경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정보 활성화 버튼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해당 버튼 클릭 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정보창을 기본 상태로 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 비 활성화 중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마우스 오버 시 버튼의 색을 밝게 변경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 활성화 중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+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의 색을 밝은 색으로 변경하고 버튼에 빛 이펙트를 주고 밝은 색 유지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				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마우스 오버 시 버튼의 색을 다시 어둡게 변경 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9A975-571B-9AF7-A360-E10985401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789" y="2553134"/>
            <a:ext cx="4237237" cy="6172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1DDA1A-A81B-092E-8964-68470E867564}"/>
              </a:ext>
            </a:extLst>
          </p:cNvPr>
          <p:cNvSpPr/>
          <p:nvPr/>
        </p:nvSpPr>
        <p:spPr>
          <a:xfrm>
            <a:off x="4382729" y="4076700"/>
            <a:ext cx="381000" cy="380994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9EE7B6-ED0F-333E-83B3-73E0FA204952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4763729" y="4267197"/>
            <a:ext cx="1106129" cy="3085370"/>
          </a:xfrm>
          <a:prstGeom prst="bentConnector3">
            <a:avLst>
              <a:gd name="adj1" fmla="val 50000"/>
            </a:avLst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3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상세 능력치 창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E1395F79-D7F7-C15F-6FF8-7E0F71EA7F18}"/>
              </a:ext>
            </a:extLst>
          </p:cNvPr>
          <p:cNvSpPr txBox="1"/>
          <p:nvPr/>
        </p:nvSpPr>
        <p:spPr>
          <a:xfrm>
            <a:off x="4343400" y="2454775"/>
            <a:ext cx="9372600" cy="176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캐릭터가 보유한 모든 능력치를 스크롤바 형태로 정리한 창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현재 활성화 되어 있는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효과별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능력치 버튼에 맞는 타입의 능력치들이 표시 됨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RateType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이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true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인 능력치의 경우 표시를 백분율로 변경하여 표시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07E0B8-44D7-B40A-B148-81A930C3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42" y="2454775"/>
            <a:ext cx="3421558" cy="593492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A3ACE5E2-566C-9443-4D7F-4FB049EE9797}"/>
              </a:ext>
            </a:extLst>
          </p:cNvPr>
          <p:cNvSpPr txBox="1"/>
          <p:nvPr/>
        </p:nvSpPr>
        <p:spPr>
          <a:xfrm>
            <a:off x="4343400" y="4764089"/>
            <a:ext cx="12496800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비적용 능력치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캐릭터의 클래스와 맞지 않는 클래스 특화 능력치의 경우 회색으로 표시하여 적용되지 않음을 알림 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36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상세 능력치 창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E1395F79-D7F7-C15F-6FF8-7E0F71EA7F18}"/>
              </a:ext>
            </a:extLst>
          </p:cNvPr>
          <p:cNvSpPr txBox="1"/>
          <p:nvPr/>
        </p:nvSpPr>
        <p:spPr>
          <a:xfrm>
            <a:off x="4495800" y="2459427"/>
            <a:ext cx="8534400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정렬 순서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즐겨찾기 활성화 여부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간 정렬 순서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간의 정렬 순서는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Status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테이블의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[</a:t>
            </a: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SortOrder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]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항목 참조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CC1CCBB-D8FB-3549-B39A-758F3EA32051}"/>
              </a:ext>
            </a:extLst>
          </p:cNvPr>
          <p:cNvSpPr txBox="1"/>
          <p:nvPr/>
        </p:nvSpPr>
        <p:spPr>
          <a:xfrm>
            <a:off x="4495800" y="5147805"/>
            <a:ext cx="12344400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정보 박스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능력치의 이름이 클릭되었을 경우 클릭된 능력치의 설명이 적힌 위와 같은 박스를 클릭 위치에 띄운다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표시 되는 내용은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Status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테이블의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[</a:t>
            </a: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StatInfo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]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항목 참조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07E0B8-44D7-B40A-B148-81A930C3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42" y="2454775"/>
            <a:ext cx="3421558" cy="5934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5F5DA9-6D5A-F666-5A78-D4B3ABEB0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006673"/>
            <a:ext cx="5191125" cy="847725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AF48DAC2-95A1-9315-A711-07DA82EC761B}"/>
              </a:ext>
            </a:extLst>
          </p:cNvPr>
          <p:cNvSpPr txBox="1"/>
          <p:nvPr/>
        </p:nvSpPr>
        <p:spPr>
          <a:xfrm>
            <a:off x="4495800" y="6805476"/>
            <a:ext cx="4876797" cy="176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정보 박스 비활성화 조건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1.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화면의 어느 곳이든 클릭한 경우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2. ESC(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뒤로가기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)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입력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상기 조건 중 하나 이상 달성 시 비활성화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6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상세 능력치 창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CC1CCBB-D8FB-3549-B39A-758F3EA32051}"/>
              </a:ext>
            </a:extLst>
          </p:cNvPr>
          <p:cNvSpPr txBox="1"/>
          <p:nvPr/>
        </p:nvSpPr>
        <p:spPr>
          <a:xfrm>
            <a:off x="4495800" y="2446031"/>
            <a:ext cx="11811000" cy="4906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버튼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플레이어가 자주 확인하는 능력치를 상단에 끌어올리기 위해 사용 되는 버튼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기본 상태는 비활성화 상태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버튼 비활성화 상태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버튼의 기본 상태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버튼의 색을 회색으로 하여 현재 비활성화 상태인 것을 알림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버튼 활성화 상태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간 정렬 순서를 무시하고 가장 상단에 위치하게 함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단 여러가지의 능력치의 즐겨 찾기 버튼이 활성화 상태일 경우 능력치 간 정렬 순서에 따라 정렬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버튼의 색을 노란색으로 변경하고 빛나는 이펙트를 주어 활성화 상태인 것을 알림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버튼 활성화 여부는 서버에 저장하여 다른 클라이언트에서 접속해도 유지한다</a:t>
            </a: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07E0B8-44D7-B40A-B148-81A930C3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42" y="2454775"/>
            <a:ext cx="3421558" cy="59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상세 능력치 창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E1395F79-D7F7-C15F-6FF8-7E0F71EA7F18}"/>
              </a:ext>
            </a:extLst>
          </p:cNvPr>
          <p:cNvSpPr txBox="1"/>
          <p:nvPr/>
        </p:nvSpPr>
        <p:spPr>
          <a:xfrm>
            <a:off x="6629400" y="2504247"/>
            <a:ext cx="9601200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상세 내용 확인 방법 안내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표시 내용은 스트링 테이블 참조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C972F4-6BB0-CA19-E4F0-53C5CE2A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89" y="2571826"/>
            <a:ext cx="5616211" cy="7938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48EF51-C857-D079-A41A-88F753663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89" y="4326036"/>
            <a:ext cx="5505413" cy="1039722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EFB76B72-9C5A-8418-9F3D-6F787F37CD6F}"/>
              </a:ext>
            </a:extLst>
          </p:cNvPr>
          <p:cNvSpPr txBox="1"/>
          <p:nvPr/>
        </p:nvSpPr>
        <p:spPr>
          <a:xfrm>
            <a:off x="6617677" y="3512423"/>
            <a:ext cx="9601200" cy="2662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 err="1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효과별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능력치 버튼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창의 표시할 능력치의 타입을 결정하는 라디오 버튼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각 버튼 활성화 시 해당 타입을 가진 능력치들을 상세 능력치 창에 표시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기본 상태는 공격 버튼 활성화 상태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버튼이 활성화 상태일 경우 빛나는 이펙트를 추가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버튼이 클릭 되었을 때 텍스트를 버튼이 눌린 동안 밝게 변경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D5CED38-3A7A-2C3F-7891-4948B11D5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580" y="6370370"/>
            <a:ext cx="891830" cy="848326"/>
          </a:xfrm>
          <a:prstGeom prst="rect">
            <a:avLst/>
          </a:prstGeom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55F70D44-471D-268E-B273-C7AAAB381950}"/>
              </a:ext>
            </a:extLst>
          </p:cNvPr>
          <p:cNvSpPr txBox="1"/>
          <p:nvPr/>
        </p:nvSpPr>
        <p:spPr>
          <a:xfrm>
            <a:off x="6629400" y="6333492"/>
            <a:ext cx="9601200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닫기 버튼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창의 닫기 버튼 클릭 시 상세 능력치 창 비활성화  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C600B6B-3BB5-2073-3A21-926CC655B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666" y="7988741"/>
            <a:ext cx="2745657" cy="908907"/>
          </a:xfrm>
          <a:prstGeom prst="rect">
            <a:avLst/>
          </a:prstGeom>
        </p:spPr>
      </p:pic>
      <p:sp>
        <p:nvSpPr>
          <p:cNvPr id="32" name="TextBox 5">
            <a:extLst>
              <a:ext uri="{FF2B5EF4-FFF2-40B4-BE49-F238E27FC236}">
                <a16:creationId xmlns:a16="http://schemas.microsoft.com/office/drawing/2014/main" id="{0C3CEBB4-D8BC-D17D-C066-9D2B2F39C9ED}"/>
              </a:ext>
            </a:extLst>
          </p:cNvPr>
          <p:cNvSpPr txBox="1"/>
          <p:nvPr/>
        </p:nvSpPr>
        <p:spPr>
          <a:xfrm>
            <a:off x="6629400" y="7785291"/>
            <a:ext cx="9906000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해제 버튼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 찾기 해제 버튼 클릭 시 현재 표시 중인 타입의 능력치들의 즐겨 찾기 버튼을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모두 비활성화 상태로 변경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7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">
            <a:extLst>
              <a:ext uri="{FF2B5EF4-FFF2-40B4-BE49-F238E27FC236}">
                <a16:creationId xmlns:a16="http://schemas.microsoft.com/office/drawing/2014/main" id="{70CD6DA4-E5CA-7FB0-A65F-A7C3BC840769}"/>
              </a:ext>
            </a:extLst>
          </p:cNvPr>
          <p:cNvSpPr txBox="1"/>
          <p:nvPr/>
        </p:nvSpPr>
        <p:spPr>
          <a:xfrm>
            <a:off x="962922" y="2383097"/>
            <a:ext cx="7038079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창과 능력치 상세 능력치 창을 전부 비활성화하고 기본 상태로 되돌림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클릭 시 버튼에 밝게 빛나는 이펙트를 추가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창 닫기 버튼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8C4DC-16B8-F573-E9D5-5EAF5E97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83097"/>
            <a:ext cx="4431594" cy="11711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C4BEB5-B974-C093-F233-37C4EEAAFFFC}"/>
              </a:ext>
            </a:extLst>
          </p:cNvPr>
          <p:cNvSpPr/>
          <p:nvPr/>
        </p:nvSpPr>
        <p:spPr>
          <a:xfrm>
            <a:off x="12889384" y="2514053"/>
            <a:ext cx="609600" cy="567565"/>
          </a:xfrm>
          <a:prstGeom prst="rect">
            <a:avLst/>
          </a:prstGeom>
          <a:noFill/>
          <a:ln w="38100"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F02E471-574C-7D0D-26E9-886E18131396}"/>
              </a:ext>
            </a:extLst>
          </p:cNvPr>
          <p:cNvSpPr txBox="1"/>
          <p:nvPr/>
        </p:nvSpPr>
        <p:spPr>
          <a:xfrm>
            <a:off x="962922" y="5474156"/>
            <a:ext cx="15724878" cy="3111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창의 모든 버튼은 클릭 시 </a:t>
            </a: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ButtonUp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상황에 효과를 적용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버튼을 클릭 후 </a:t>
            </a:r>
            <a:r>
              <a:rPr lang="en-US" altLang="ko-KR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ButtonUp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전에 마우스 포인터가 버튼의 영역을 벗어나거나 버튼을 클릭할 수 없는 상태가 되었을 경우 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모든 버튼 효과 미적용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EX1)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창의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효과별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능력치 버튼을 클릭 후 드래그 하여 다른 영역으로 이동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클릭 중 텍스트를 밝게 변경은 적용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드래그를 통해 포인터가 버튼 영역을 벗어났을 경우 클릭 되지 않은 것처럼 처리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EX2)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능력치의 즐겨 찾기 버튼을 누르고 있는 동안 캐릭터가 사망하여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텔레포트로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인해 능력치 창이 비활성화 되었다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-&gt;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클릭되지 않은 것처럼 처리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531B223-9D6A-F0EA-4984-EF7E858E69B0}"/>
              </a:ext>
            </a:extLst>
          </p:cNvPr>
          <p:cNvSpPr txBox="1"/>
          <p:nvPr/>
        </p:nvSpPr>
        <p:spPr>
          <a:xfrm>
            <a:off x="479789" y="4769171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버튼 예외 처리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63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개</a:t>
            </a:r>
            <a:r>
              <a:rPr lang="ko-KR" altLang="en-US" sz="54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선사항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79788" y="1678112"/>
            <a:ext cx="16840632" cy="1571954"/>
            <a:chOff x="-1" y="-76200"/>
            <a:chExt cx="22454175" cy="1300933"/>
          </a:xfrm>
        </p:grpSpPr>
        <p:sp>
          <p:nvSpPr>
            <p:cNvPr id="5" name="TextBox 5"/>
            <p:cNvSpPr txBox="1"/>
            <p:nvPr/>
          </p:nvSpPr>
          <p:spPr>
            <a:xfrm>
              <a:off x="644178" y="507238"/>
              <a:ext cx="21809996" cy="71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ko-KR" alt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게임 중 미적용 옵션을 확인하고 싶지 않아 다른 능력치를 즐겨찾기 하는 것으로 해결하는 경우가 잦다</a:t>
              </a:r>
              <a:r>
                <a:rPr lang="en-US" altLang="ko-KR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.</a:t>
              </a:r>
            </a:p>
            <a:p>
              <a:pPr>
                <a:lnSpc>
                  <a:spcPts val="3519"/>
                </a:lnSpc>
              </a:pPr>
              <a:r>
                <a:rPr lang="ko-KR" alt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이러한 경우에 즐겨찾기 기능의 본래의 목적을 잃게 되므로 미적용 옵션을 자동으로 정렬기준을 최하위로 변경하는 것으로 해결한다</a:t>
              </a:r>
              <a:r>
                <a:rPr lang="en-US" altLang="ko-KR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.</a:t>
              </a:r>
              <a:endPara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-76200"/>
              <a:ext cx="12365081" cy="372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519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상세 능력치 </a:t>
              </a:r>
              <a:r>
                <a:rPr lang="ko-KR" altLang="en-US" sz="320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창 미적용 옵션 정렬 기준 최하위로 이동</a:t>
              </a:r>
              <a:endPara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451A636-6CA9-D271-05BB-08378AD0982F}"/>
              </a:ext>
            </a:extLst>
          </p:cNvPr>
          <p:cNvSpPr txBox="1"/>
          <p:nvPr/>
        </p:nvSpPr>
        <p:spPr>
          <a:xfrm>
            <a:off x="901803" y="4442166"/>
            <a:ext cx="16357498" cy="131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즐겨찾기 해제 버튼 사용 시 바로 적용되게 되어 실수로 잘못 눌렀을 때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즐겨찾기를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전부 다시 지정 해야 하는 불편함이 있다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즐겨찾기를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전부 해제하고 싶은 경우는 그리 많지 않기 때문에 실수했을 때의 불쾌감을 최소화 하기 위해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즐겨찾기 해제 버튼 사용 시에 한번 더 즐겨찾기 해제 버튼을 사용한 것이 맞는지에 대해 되묻는 경고 팝업을 출력하는 것으로 해결한다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D43FEC0-1A4D-7485-E029-BD0F511C4086}"/>
              </a:ext>
            </a:extLst>
          </p:cNvPr>
          <p:cNvSpPr txBox="1"/>
          <p:nvPr/>
        </p:nvSpPr>
        <p:spPr>
          <a:xfrm>
            <a:off x="418670" y="3737181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즐겨찾기 해제 버튼 사용 시 경고 팝업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8C29E81-BC52-E3F5-A54D-5050C24FD057}"/>
              </a:ext>
            </a:extLst>
          </p:cNvPr>
          <p:cNvSpPr txBox="1"/>
          <p:nvPr/>
        </p:nvSpPr>
        <p:spPr>
          <a:xfrm>
            <a:off x="1028699" y="6950075"/>
            <a:ext cx="16357498" cy="176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비슷한 능력치의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설명인데도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불구하고 다른 단어를 사용하여 능력치 설명의 통일감을 해치고 플레이어에게 오해를 불러일으킬 수 있으므로 비슷한 능력치끼리 설명 내용의 통일감을 유지한다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r>
              <a: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EX)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봉인전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일반 공격 명중률과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봉인전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스킬 명중률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~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일반 공격 시 명중할 확률을 증가시킵니다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 VS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~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스킬 사용 시 공격이 성공할 확률을 높입니다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EB8F5EE-9AE9-85F2-7C18-0B22233DE941}"/>
              </a:ext>
            </a:extLst>
          </p:cNvPr>
          <p:cNvSpPr txBox="1"/>
          <p:nvPr/>
        </p:nvSpPr>
        <p:spPr>
          <a:xfrm>
            <a:off x="545566" y="6245090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설명 통일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08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테이블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스트링 테이블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E3B641-8D99-AE61-57FD-7EC59D86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89" y="2234072"/>
            <a:ext cx="634365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1B33D9-00FB-04C6-F584-1AA8D98A3868}"/>
              </a:ext>
            </a:extLst>
          </p:cNvPr>
          <p:cNvSpPr/>
          <p:nvPr/>
        </p:nvSpPr>
        <p:spPr>
          <a:xfrm>
            <a:off x="609600" y="2649391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9008F3-DCA0-34B4-7980-1547873F9A3E}"/>
              </a:ext>
            </a:extLst>
          </p:cNvPr>
          <p:cNvSpPr/>
          <p:nvPr/>
        </p:nvSpPr>
        <p:spPr>
          <a:xfrm>
            <a:off x="1752600" y="2649391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B25B53-7115-4BDC-CDB3-2B112DC2A468}"/>
              </a:ext>
            </a:extLst>
          </p:cNvPr>
          <p:cNvSpPr/>
          <p:nvPr/>
        </p:nvSpPr>
        <p:spPr>
          <a:xfrm>
            <a:off x="1600200" y="295313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8171A-AB75-BD03-9379-6044D7CCD2ED}"/>
              </a:ext>
            </a:extLst>
          </p:cNvPr>
          <p:cNvSpPr/>
          <p:nvPr/>
        </p:nvSpPr>
        <p:spPr>
          <a:xfrm>
            <a:off x="769442" y="332254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BB5506-045A-2303-47E2-73002B8AECB7}"/>
              </a:ext>
            </a:extLst>
          </p:cNvPr>
          <p:cNvSpPr/>
          <p:nvPr/>
        </p:nvSpPr>
        <p:spPr>
          <a:xfrm>
            <a:off x="1752600" y="332254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870006-AF99-39EF-1A24-0E54AF7435FD}"/>
              </a:ext>
            </a:extLst>
          </p:cNvPr>
          <p:cNvSpPr/>
          <p:nvPr/>
        </p:nvSpPr>
        <p:spPr>
          <a:xfrm>
            <a:off x="2781604" y="3315744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9533FE-1747-BACF-8FF0-A43EB6341B19}"/>
              </a:ext>
            </a:extLst>
          </p:cNvPr>
          <p:cNvSpPr/>
          <p:nvPr/>
        </p:nvSpPr>
        <p:spPr>
          <a:xfrm>
            <a:off x="1068380" y="3937952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7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E87E48-DBAA-9876-481F-A0664B40080F}"/>
              </a:ext>
            </a:extLst>
          </p:cNvPr>
          <p:cNvSpPr/>
          <p:nvPr/>
        </p:nvSpPr>
        <p:spPr>
          <a:xfrm>
            <a:off x="2438400" y="3922546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8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BE10BB-378C-96AC-D411-EECDA42A3DBC}"/>
              </a:ext>
            </a:extLst>
          </p:cNvPr>
          <p:cNvSpPr/>
          <p:nvPr/>
        </p:nvSpPr>
        <p:spPr>
          <a:xfrm>
            <a:off x="604006" y="4335062"/>
            <a:ext cx="996194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9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ACE7C5-3EE8-9619-D73C-4C4ED12D69FB}"/>
              </a:ext>
            </a:extLst>
          </p:cNvPr>
          <p:cNvSpPr/>
          <p:nvPr/>
        </p:nvSpPr>
        <p:spPr>
          <a:xfrm>
            <a:off x="609600" y="5549180"/>
            <a:ext cx="9906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10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A80616-5950-3C5D-5730-0C753CA6FA9A}"/>
              </a:ext>
            </a:extLst>
          </p:cNvPr>
          <p:cNvSpPr/>
          <p:nvPr/>
        </p:nvSpPr>
        <p:spPr>
          <a:xfrm>
            <a:off x="568702" y="6561693"/>
            <a:ext cx="990599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11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DADE86-D131-F8B0-B24F-EACB692A34BC}"/>
              </a:ext>
            </a:extLst>
          </p:cNvPr>
          <p:cNvSpPr/>
          <p:nvPr/>
        </p:nvSpPr>
        <p:spPr>
          <a:xfrm>
            <a:off x="4015686" y="2327115"/>
            <a:ext cx="2156513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12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124C0A-E87C-A41B-FAA0-BE2C3C38D93C}"/>
              </a:ext>
            </a:extLst>
          </p:cNvPr>
          <p:cNvSpPr/>
          <p:nvPr/>
        </p:nvSpPr>
        <p:spPr>
          <a:xfrm>
            <a:off x="3945119" y="282962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08F28-CCF0-42AE-2749-820F85DDA4EA}"/>
              </a:ext>
            </a:extLst>
          </p:cNvPr>
          <p:cNvSpPr/>
          <p:nvPr/>
        </p:nvSpPr>
        <p:spPr>
          <a:xfrm>
            <a:off x="4953000" y="282962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14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2C7E9A-5A7A-8FFA-83BA-7FA6315F2006}"/>
              </a:ext>
            </a:extLst>
          </p:cNvPr>
          <p:cNvSpPr/>
          <p:nvPr/>
        </p:nvSpPr>
        <p:spPr>
          <a:xfrm>
            <a:off x="5960881" y="2829629"/>
            <a:ext cx="533400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15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68DB2E-F64D-9C10-C2FB-39FFDDB380F0}"/>
              </a:ext>
            </a:extLst>
          </p:cNvPr>
          <p:cNvSpPr/>
          <p:nvPr/>
        </p:nvSpPr>
        <p:spPr>
          <a:xfrm>
            <a:off x="5754018" y="8642077"/>
            <a:ext cx="875382" cy="303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16</a:t>
            </a:r>
            <a:endParaRPr lang="ko-KR" altLang="en-US" sz="1200" dirty="0">
              <a:solidFill>
                <a:schemeClr val="bg1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7918542-9B28-C800-7077-4FFC2388C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2234072"/>
            <a:ext cx="6645614" cy="67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6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테이블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데이터 테이블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DDCFC6-0C8E-A1AF-FCCF-5DAACC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17" y="2295984"/>
            <a:ext cx="8373973" cy="67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테이블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데이터 테이블 예시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C7160-17B7-EB21-B8CF-0C6C3054163A}"/>
              </a:ext>
            </a:extLst>
          </p:cNvPr>
          <p:cNvSpPr/>
          <p:nvPr/>
        </p:nvSpPr>
        <p:spPr>
          <a:xfrm>
            <a:off x="5869858" y="7162071"/>
            <a:ext cx="427703" cy="380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B3519-70E4-65FD-509B-F7DE69B13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49" y="2145668"/>
            <a:ext cx="15080909" cy="5173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AE609B-FBB2-A67B-C33C-6F687A538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48" y="7316708"/>
            <a:ext cx="15080909" cy="23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u="none" spc="581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목차</a:t>
            </a:r>
            <a:endParaRPr lang="en-US" sz="9699" u="none" spc="581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549404" y="1937164"/>
            <a:ext cx="7097539" cy="1241687"/>
            <a:chOff x="0" y="-333375"/>
            <a:chExt cx="9463386" cy="1655584"/>
          </a:xfrm>
        </p:grpSpPr>
        <p:sp>
          <p:nvSpPr>
            <p:cNvPr id="4" name="TextBox 4"/>
            <p:cNvSpPr txBox="1"/>
            <p:nvPr/>
          </p:nvSpPr>
          <p:spPr>
            <a:xfrm>
              <a:off x="1819183" y="-2669"/>
              <a:ext cx="7644203" cy="113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55"/>
                </a:lnSpc>
              </a:pPr>
              <a:r>
                <a:rPr lang="ko-KR" altLang="en-US" sz="4799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개요</a:t>
              </a:r>
              <a:endParaRPr lang="en-US" sz="4799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819183" cy="165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740"/>
                </a:lnSpc>
              </a:pPr>
              <a:r>
                <a:rPr lang="en-US" sz="6000" dirty="0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01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508105" y="5124450"/>
            <a:ext cx="10723856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5549404" y="3212137"/>
            <a:ext cx="7097539" cy="1241687"/>
            <a:chOff x="0" y="-333375"/>
            <a:chExt cx="9463386" cy="1655584"/>
          </a:xfrm>
        </p:grpSpPr>
        <p:sp>
          <p:nvSpPr>
            <p:cNvPr id="10" name="TextBox 10"/>
            <p:cNvSpPr txBox="1"/>
            <p:nvPr/>
          </p:nvSpPr>
          <p:spPr>
            <a:xfrm>
              <a:off x="1819183" y="-2669"/>
              <a:ext cx="7644203" cy="113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55"/>
                </a:lnSpc>
              </a:pPr>
              <a:r>
                <a:rPr lang="en-US" sz="4799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시스템</a:t>
              </a:r>
              <a:endParaRPr lang="en-US" sz="4799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1819183" cy="165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740"/>
                </a:lnSpc>
              </a:pPr>
              <a:r>
                <a:rPr lang="en-US" sz="6000" dirty="0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49404" y="4486581"/>
            <a:ext cx="7097539" cy="1241687"/>
            <a:chOff x="0" y="-333375"/>
            <a:chExt cx="9463386" cy="1655584"/>
          </a:xfrm>
        </p:grpSpPr>
        <p:sp>
          <p:nvSpPr>
            <p:cNvPr id="13" name="TextBox 13"/>
            <p:cNvSpPr txBox="1"/>
            <p:nvPr/>
          </p:nvSpPr>
          <p:spPr>
            <a:xfrm>
              <a:off x="1819183" y="-2669"/>
              <a:ext cx="7644203" cy="113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55"/>
                </a:lnSpc>
              </a:pPr>
              <a:r>
                <a:rPr lang="ko-KR" altLang="en-US" sz="4799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개선사항</a:t>
              </a:r>
              <a:endParaRPr lang="en-US" sz="4799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33375"/>
              <a:ext cx="1819183" cy="165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740"/>
                </a:lnSpc>
              </a:pPr>
              <a:r>
                <a:rPr lang="en-US" sz="6000" dirty="0">
                  <a:solidFill>
                    <a:srgbClr val="9D7846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03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913791" y="6009053"/>
            <a:ext cx="5733152" cy="85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5"/>
              </a:lnSpc>
            </a:pPr>
            <a:r>
              <a:rPr lang="ko-KR" altLang="en-US" sz="4799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테이블</a:t>
            </a:r>
            <a:endParaRPr lang="en-US" sz="4799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B88768A-43E0-B7A0-6DB5-8A13D0138461}"/>
              </a:ext>
            </a:extLst>
          </p:cNvPr>
          <p:cNvSpPr txBox="1"/>
          <p:nvPr/>
        </p:nvSpPr>
        <p:spPr>
          <a:xfrm>
            <a:off x="5549404" y="5728268"/>
            <a:ext cx="1364387" cy="124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en-US" sz="6000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개요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79789" y="1678112"/>
            <a:ext cx="16840631" cy="2469635"/>
            <a:chOff x="0" y="-76200"/>
            <a:chExt cx="22454174" cy="2043844"/>
          </a:xfrm>
        </p:grpSpPr>
        <p:sp>
          <p:nvSpPr>
            <p:cNvPr id="5" name="TextBox 5"/>
            <p:cNvSpPr txBox="1"/>
            <p:nvPr/>
          </p:nvSpPr>
          <p:spPr>
            <a:xfrm>
              <a:off x="644177" y="507238"/>
              <a:ext cx="21809997" cy="1460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프라시아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전기에는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수십가지의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능력치가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존재하며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해당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능력치들은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다양한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곳에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분포되어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유저의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전투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능력을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향상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시킨다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.</a:t>
              </a:r>
            </a:p>
            <a:p>
              <a:pPr>
                <a:lnSpc>
                  <a:spcPts val="3519"/>
                </a:lnSpc>
              </a:pP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이러한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능력치들을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플레이어가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한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눈에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쉽게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알아볼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수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있는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정보창을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제공하여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플레이어가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현재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자신의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캐릭터의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전투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능력을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</a:p>
            <a:p>
              <a:pPr>
                <a:lnSpc>
                  <a:spcPts val="3519"/>
                </a:lnSpc>
              </a:pP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파악하기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쉽게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만든다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.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또한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캐릭터가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강해지는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것을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수치화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함으로써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플레이어가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스스로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성장의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목표로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삼거나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다른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플레이어와의</a:t>
              </a:r>
              <a:endPara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  <a:p>
              <a:pPr marL="0" lvl="0" indent="0">
                <a:lnSpc>
                  <a:spcPts val="3519"/>
                </a:lnSpc>
                <a:spcBef>
                  <a:spcPct val="0"/>
                </a:spcBef>
              </a:pP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경쟁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요소로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생각하게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하는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효과도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기대할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 수 </a:t>
              </a:r>
              <a:r>
                <a:rPr lang="en-US" sz="2300" dirty="0" err="1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있다</a:t>
              </a:r>
              <a:r>
                <a:rPr lang="en-US" sz="2300" dirty="0">
                  <a:solidFill>
                    <a:srgbClr val="736964"/>
                  </a:solidFill>
                  <a:latin typeface="Tlab 돋움 미디움" panose="020B0600000101010101" charset="-127"/>
                  <a:ea typeface="Tlab 돋움 미디움" panose="020B0600000101010101" charset="-127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9581154" cy="37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9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능력치</a:t>
              </a:r>
              <a:r>
                <a:rPr 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창 </a:t>
              </a:r>
              <a:r>
                <a:rPr lang="en-US" sz="3200" dirty="0" err="1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기획</a:t>
              </a:r>
              <a:r>
                <a:rPr 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</a:t>
              </a:r>
              <a:r>
                <a:rPr lang="en-US" sz="3200" dirty="0" err="1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의도</a:t>
              </a:r>
              <a:endPara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451A636-6CA9-D271-05BB-08378AD0982F}"/>
              </a:ext>
            </a:extLst>
          </p:cNvPr>
          <p:cNvSpPr txBox="1"/>
          <p:nvPr/>
        </p:nvSpPr>
        <p:spPr>
          <a:xfrm>
            <a:off x="962922" y="5848479"/>
            <a:ext cx="16357498" cy="131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프라시아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전기의 능력치 창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UI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에 대해 설명한다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직업과 스탠스의 부분은 능력치에 직접적인 연관이 있는 부분으로 제한한다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토벌 등급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분열 점수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장비창의 경우는 다루지 않는다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D43FEC0-1A4D-7485-E029-BD0F511C4086}"/>
              </a:ext>
            </a:extLst>
          </p:cNvPr>
          <p:cNvSpPr txBox="1"/>
          <p:nvPr/>
        </p:nvSpPr>
        <p:spPr>
          <a:xfrm>
            <a:off x="479789" y="5143494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기획 범위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954434" y="2518352"/>
            <a:ext cx="6202048" cy="6739948"/>
          </a:xfrm>
          <a:custGeom>
            <a:avLst/>
            <a:gdLst/>
            <a:ahLst/>
            <a:cxnLst/>
            <a:rect l="l" t="t" r="r" b="b"/>
            <a:pathLst>
              <a:path w="6202048" h="6739948">
                <a:moveTo>
                  <a:pt x="0" y="0"/>
                </a:moveTo>
                <a:lnTo>
                  <a:pt x="6202048" y="0"/>
                </a:lnTo>
                <a:lnTo>
                  <a:pt x="6202048" y="6739948"/>
                </a:lnTo>
                <a:lnTo>
                  <a:pt x="0" y="6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422" y="6510907"/>
            <a:ext cx="3984443" cy="2642045"/>
          </a:xfrm>
          <a:custGeom>
            <a:avLst/>
            <a:gdLst/>
            <a:ahLst/>
            <a:cxnLst/>
            <a:rect l="l" t="t" r="r" b="b"/>
            <a:pathLst>
              <a:path w="3984443" h="2642045">
                <a:moveTo>
                  <a:pt x="0" y="0"/>
                </a:moveTo>
                <a:lnTo>
                  <a:pt x="3984444" y="0"/>
                </a:lnTo>
                <a:lnTo>
                  <a:pt x="3984444" y="2642045"/>
                </a:lnTo>
                <a:lnTo>
                  <a:pt x="0" y="2642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9171" y="3868293"/>
            <a:ext cx="10174142" cy="127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endParaRPr/>
          </a:p>
          <a:p>
            <a:pPr>
              <a:lnSpc>
                <a:spcPts val="3519"/>
              </a:lnSpc>
            </a:pPr>
            <a:endParaRPr/>
          </a:p>
          <a:p>
            <a:pPr marL="0" lvl="0" indent="0">
              <a:lnSpc>
                <a:spcPts val="351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509293" y="4093121"/>
            <a:ext cx="3984443" cy="942556"/>
          </a:xfrm>
          <a:custGeom>
            <a:avLst/>
            <a:gdLst/>
            <a:ahLst/>
            <a:cxnLst/>
            <a:rect l="l" t="t" r="r" b="b"/>
            <a:pathLst>
              <a:path w="3984443" h="942556">
                <a:moveTo>
                  <a:pt x="0" y="0"/>
                </a:moveTo>
                <a:lnTo>
                  <a:pt x="3984443" y="0"/>
                </a:lnTo>
                <a:lnTo>
                  <a:pt x="3984443" y="942557"/>
                </a:lnTo>
                <a:lnTo>
                  <a:pt x="0" y="942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60661" y="4486867"/>
            <a:ext cx="2325410" cy="4771433"/>
          </a:xfrm>
          <a:custGeom>
            <a:avLst/>
            <a:gdLst/>
            <a:ahLst/>
            <a:cxnLst/>
            <a:rect l="l" t="t" r="r" b="b"/>
            <a:pathLst>
              <a:path w="2325410" h="4771433">
                <a:moveTo>
                  <a:pt x="0" y="0"/>
                </a:moveTo>
                <a:lnTo>
                  <a:pt x="2325411" y="0"/>
                </a:lnTo>
                <a:lnTo>
                  <a:pt x="2325411" y="4771433"/>
                </a:lnTo>
                <a:lnTo>
                  <a:pt x="0" y="4771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694173" y="5478027"/>
            <a:ext cx="1119758" cy="450705"/>
          </a:xfrm>
          <a:custGeom>
            <a:avLst/>
            <a:gdLst/>
            <a:ahLst/>
            <a:cxnLst/>
            <a:rect l="l" t="t" r="r" b="b"/>
            <a:pathLst>
              <a:path w="875155" h="450705">
                <a:moveTo>
                  <a:pt x="0" y="0"/>
                </a:moveTo>
                <a:lnTo>
                  <a:pt x="875155" y="0"/>
                </a:lnTo>
                <a:lnTo>
                  <a:pt x="875155" y="450704"/>
                </a:lnTo>
                <a:lnTo>
                  <a:pt x="0" y="450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9D7846"/>
                </a:solidFill>
                <a:ea typeface="Tlab 돋움 미디움 Bold"/>
              </a:rPr>
              <a:t>시스템</a:t>
            </a:r>
            <a:endParaRPr lang="en-US" sz="5499" dirty="0">
              <a:solidFill>
                <a:srgbClr val="9D7846"/>
              </a:solidFill>
              <a:ea typeface="Tlab 돋움 미디움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40911" y="5436679"/>
            <a:ext cx="8130662" cy="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플레이어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정보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요약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창 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클릭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(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터치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)</a:t>
            </a:r>
          </a:p>
        </p:txBody>
      </p:sp>
      <p:sp>
        <p:nvSpPr>
          <p:cNvPr id="18" name="Freeform 18"/>
          <p:cNvSpPr/>
          <p:nvPr/>
        </p:nvSpPr>
        <p:spPr>
          <a:xfrm>
            <a:off x="5081886" y="7796859"/>
            <a:ext cx="875155" cy="450705"/>
          </a:xfrm>
          <a:custGeom>
            <a:avLst/>
            <a:gdLst/>
            <a:ahLst/>
            <a:cxnLst/>
            <a:rect l="l" t="t" r="r" b="b"/>
            <a:pathLst>
              <a:path w="875155" h="450705">
                <a:moveTo>
                  <a:pt x="0" y="0"/>
                </a:moveTo>
                <a:lnTo>
                  <a:pt x="875155" y="0"/>
                </a:lnTo>
                <a:lnTo>
                  <a:pt x="875155" y="450704"/>
                </a:lnTo>
                <a:lnTo>
                  <a:pt x="0" y="450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685715" y="7396952"/>
            <a:ext cx="1793096" cy="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버튼 클릭</a:t>
            </a:r>
          </a:p>
        </p:txBody>
      </p:sp>
      <p:sp>
        <p:nvSpPr>
          <p:cNvPr id="20" name="Freeform 20"/>
          <p:cNvSpPr/>
          <p:nvPr/>
        </p:nvSpPr>
        <p:spPr>
          <a:xfrm>
            <a:off x="9486147" y="7787476"/>
            <a:ext cx="875155" cy="450705"/>
          </a:xfrm>
          <a:custGeom>
            <a:avLst/>
            <a:gdLst/>
            <a:ahLst/>
            <a:cxnLst/>
            <a:rect l="l" t="t" r="r" b="b"/>
            <a:pathLst>
              <a:path w="875155" h="450705">
                <a:moveTo>
                  <a:pt x="0" y="0"/>
                </a:moveTo>
                <a:lnTo>
                  <a:pt x="875154" y="0"/>
                </a:lnTo>
                <a:lnTo>
                  <a:pt x="875154" y="450705"/>
                </a:lnTo>
                <a:lnTo>
                  <a:pt x="0" y="450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44000" y="7396952"/>
            <a:ext cx="1793096" cy="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9"/>
              </a:lnSpc>
              <a:spcBef>
                <a:spcPct val="0"/>
              </a:spcBef>
            </a:pP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확장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버튼</a:t>
            </a:r>
            <a:r>
              <a:rPr lang="en-US" sz="17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en-US" sz="17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클릭</a:t>
            </a:r>
            <a:endParaRPr lang="en-US" sz="17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E022ECD-32A1-2739-88B2-6CDFDBC31A2E}"/>
              </a:ext>
            </a:extLst>
          </p:cNvPr>
          <p:cNvSpPr txBox="1"/>
          <p:nvPr/>
        </p:nvSpPr>
        <p:spPr>
          <a:xfrm>
            <a:off x="962922" y="2383097"/>
            <a:ext cx="16357498" cy="41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플레이어블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캐릭터가 가질 수 있는 능력치의 정보를 포함하는 정보창을 의미한다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D1E5EAAA-BDBF-025F-1798-136DB0816A24}"/>
              </a:ext>
            </a:extLst>
          </p:cNvPr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</a:t>
            </a: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창 </a:t>
            </a: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정의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9124D1A6-9366-C873-1F11-7B3922686F1A}"/>
              </a:ext>
            </a:extLst>
          </p:cNvPr>
          <p:cNvSpPr txBox="1"/>
          <p:nvPr/>
        </p:nvSpPr>
        <p:spPr>
          <a:xfrm>
            <a:off x="418670" y="3298090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</a:t>
            </a: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창 </a:t>
            </a: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이용 단계 예시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F64998E6-A441-C984-45CB-328AA875E10A}"/>
              </a:ext>
            </a:extLst>
          </p:cNvPr>
          <p:cNvSpPr txBox="1"/>
          <p:nvPr/>
        </p:nvSpPr>
        <p:spPr>
          <a:xfrm>
            <a:off x="13335000" y="9393553"/>
            <a:ext cx="1547690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59"/>
              </a:lnSpc>
              <a:spcBef>
                <a:spcPct val="0"/>
              </a:spcBef>
            </a:pPr>
            <a:r>
              <a:rPr lang="ko-KR" altLang="en-US" sz="1799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최대 확장 상태</a:t>
            </a:r>
            <a:endParaRPr lang="en-US" sz="17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>
            <a:extLst>
              <a:ext uri="{FF2B5EF4-FFF2-40B4-BE49-F238E27FC236}">
                <a16:creationId xmlns:a16="http://schemas.microsoft.com/office/drawing/2014/main" id="{6D43FEC0-1A4D-7485-E029-BD0F511C4086}"/>
              </a:ext>
            </a:extLst>
          </p:cNvPr>
          <p:cNvSpPr txBox="1"/>
          <p:nvPr/>
        </p:nvSpPr>
        <p:spPr>
          <a:xfrm>
            <a:off x="479789" y="1667805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창 기본 상태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3FBA94-7C4E-C851-EDA5-852D446C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1" y="2284596"/>
            <a:ext cx="2438400" cy="5342312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0106FA04-19A5-AB7A-A183-BCC2216DBCDC}"/>
              </a:ext>
            </a:extLst>
          </p:cNvPr>
          <p:cNvSpPr txBox="1"/>
          <p:nvPr/>
        </p:nvSpPr>
        <p:spPr>
          <a:xfrm>
            <a:off x="5459921" y="2372348"/>
            <a:ext cx="9552047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창이 활성화 될 때의 디폴트 상태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착용 장비 정보 노출 상태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altLang="ko-KR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79789" y="8065770"/>
            <a:ext cx="16840631" cy="1123112"/>
            <a:chOff x="0" y="-76200"/>
            <a:chExt cx="22454174" cy="929476"/>
          </a:xfrm>
        </p:grpSpPr>
        <p:sp>
          <p:nvSpPr>
            <p:cNvPr id="5" name="TextBox 5"/>
            <p:cNvSpPr txBox="1"/>
            <p:nvPr/>
          </p:nvSpPr>
          <p:spPr>
            <a:xfrm>
              <a:off x="644177" y="507238"/>
              <a:ext cx="21809997" cy="34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endPara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9581154" cy="37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9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능력치</a:t>
              </a:r>
              <a:r>
                <a:rPr 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창 </a:t>
              </a:r>
              <a:r>
                <a:rPr lang="ko-KR" alt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활성화 조건</a:t>
              </a:r>
              <a:endPara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D392E7A4-7277-4A59-EEFE-7ADBA673727C}"/>
              </a:ext>
            </a:extLst>
          </p:cNvPr>
          <p:cNvSpPr/>
          <p:nvPr/>
        </p:nvSpPr>
        <p:spPr>
          <a:xfrm>
            <a:off x="1219200" y="8627981"/>
            <a:ext cx="3984443" cy="942556"/>
          </a:xfrm>
          <a:custGeom>
            <a:avLst/>
            <a:gdLst/>
            <a:ahLst/>
            <a:cxnLst/>
            <a:rect l="l" t="t" r="r" b="b"/>
            <a:pathLst>
              <a:path w="3984443" h="942556">
                <a:moveTo>
                  <a:pt x="0" y="0"/>
                </a:moveTo>
                <a:lnTo>
                  <a:pt x="3984443" y="0"/>
                </a:lnTo>
                <a:lnTo>
                  <a:pt x="3984443" y="942557"/>
                </a:lnTo>
                <a:lnTo>
                  <a:pt x="0" y="942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308DF93-836F-7A4D-AC2A-5D0B1DF10206}"/>
              </a:ext>
            </a:extLst>
          </p:cNvPr>
          <p:cNvSpPr txBox="1"/>
          <p:nvPr/>
        </p:nvSpPr>
        <p:spPr>
          <a:xfrm>
            <a:off x="5459921" y="8610778"/>
            <a:ext cx="9552047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캐릭터 상태 요약 클릭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시 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레벨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체력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마나 부분에 관계 없이 어디를 클릭하여도 기본 상태로 활성화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86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altLang="ko-KR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79789" y="1678112"/>
            <a:ext cx="16840631" cy="1123112"/>
            <a:chOff x="0" y="-76200"/>
            <a:chExt cx="22454174" cy="929476"/>
          </a:xfrm>
        </p:grpSpPr>
        <p:sp>
          <p:nvSpPr>
            <p:cNvPr id="5" name="TextBox 5"/>
            <p:cNvSpPr txBox="1"/>
            <p:nvPr/>
          </p:nvSpPr>
          <p:spPr>
            <a:xfrm>
              <a:off x="644177" y="507238"/>
              <a:ext cx="21809997" cy="346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9"/>
                </a:lnSpc>
              </a:pPr>
              <a:endPara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9581154" cy="37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9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능력치</a:t>
              </a:r>
              <a:r>
                <a:rPr 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 창 </a:t>
              </a:r>
              <a:r>
                <a:rPr lang="ko-KR" altLang="en-US" sz="3200" dirty="0">
                  <a:solidFill>
                    <a:srgbClr val="736964"/>
                  </a:solidFill>
                  <a:latin typeface="Tlab 돋움 미디움 Bold" panose="020B0600000101010101" charset="-127"/>
                  <a:ea typeface="Tlab 돋움 미디움 Bold" panose="020B0600000101010101" charset="-127"/>
                </a:rPr>
                <a:t>유지 조건</a:t>
              </a:r>
              <a:endPara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D43FEC0-1A4D-7485-E029-BD0F511C4086}"/>
              </a:ext>
            </a:extLst>
          </p:cNvPr>
          <p:cNvSpPr txBox="1"/>
          <p:nvPr/>
        </p:nvSpPr>
        <p:spPr>
          <a:xfrm>
            <a:off x="479789" y="3738733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창 비활성화 조건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308DF93-836F-7A4D-AC2A-5D0B1DF10206}"/>
              </a:ext>
            </a:extLst>
          </p:cNvPr>
          <p:cNvSpPr txBox="1"/>
          <p:nvPr/>
        </p:nvSpPr>
        <p:spPr>
          <a:xfrm>
            <a:off x="1371600" y="2347375"/>
            <a:ext cx="10210800" cy="86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비활성화 조건을 달성하지 않는 한 유지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다른 시스템에 의해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UI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비활성화가 이루어질 경우 유지 조건을 무시하고 비활성화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0106FA04-19A5-AB7A-A183-BCC2216DBCDC}"/>
              </a:ext>
            </a:extLst>
          </p:cNvPr>
          <p:cNvSpPr txBox="1"/>
          <p:nvPr/>
        </p:nvSpPr>
        <p:spPr>
          <a:xfrm>
            <a:off x="769442" y="4411850"/>
            <a:ext cx="16357498" cy="3560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창의 비활성화 버튼을 클릭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전체 화면 컨텐츠 활성화 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-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전체 화면 컨텐츠의 예시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: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캐릭터 정보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스킬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형상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탈 것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기억회복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아퀴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전기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업적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시즌 패스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마을 제작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결사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모험 가이드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          				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세계지도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어시스트 통계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거래소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랭킹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파벌 우호도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PvP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기록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우편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환경설정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상점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공간 전이 아이템 사용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,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캐릭터 사망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등 캐릭터 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텔레포트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어시스트 모드 및 절전 모드 활성화 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창이 유지되고 있는 상태에서 캐릭터 상태 요약 클릭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상기 조건을 하나 이상 달성 시 비활성화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05BF719-FBF8-216D-32FB-4FAEC61B91B8}"/>
              </a:ext>
            </a:extLst>
          </p:cNvPr>
          <p:cNvSpPr txBox="1"/>
          <p:nvPr/>
        </p:nvSpPr>
        <p:spPr>
          <a:xfrm>
            <a:off x="418670" y="8419866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창  이동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478C171-A648-689A-23E4-64E234F6CE67}"/>
              </a:ext>
            </a:extLst>
          </p:cNvPr>
          <p:cNvSpPr txBox="1"/>
          <p:nvPr/>
        </p:nvSpPr>
        <p:spPr>
          <a:xfrm>
            <a:off x="769442" y="9164362"/>
            <a:ext cx="1021080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19"/>
              </a:lnSpc>
              <a:buFont typeface="Arial" panose="020B0604020202020204" pitchFamily="34" charset="0"/>
              <a:buChar char="•"/>
            </a:pPr>
            <a:r>
              <a:rPr lang="ko-KR" altLang="en-US" sz="230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불가능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78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8374" y="1600813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창</a:t>
            </a: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UI </a:t>
            </a:r>
            <a:r>
              <a:rPr lang="en-US" sz="3200" dirty="0" err="1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구성</a:t>
            </a:r>
            <a:endParaRPr lang="en-US" sz="3200" dirty="0">
              <a:solidFill>
                <a:srgbClr val="736964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71725" y="1731031"/>
            <a:ext cx="6856757" cy="7451439"/>
          </a:xfrm>
          <a:custGeom>
            <a:avLst/>
            <a:gdLst/>
            <a:ahLst/>
            <a:cxnLst/>
            <a:rect l="l" t="t" r="r" b="b"/>
            <a:pathLst>
              <a:path w="6856757" h="7451439">
                <a:moveTo>
                  <a:pt x="0" y="0"/>
                </a:moveTo>
                <a:lnTo>
                  <a:pt x="6856757" y="0"/>
                </a:lnTo>
                <a:lnTo>
                  <a:pt x="6856757" y="7451440"/>
                </a:lnTo>
                <a:lnTo>
                  <a:pt x="0" y="7451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49436B-B7B5-0880-3D2E-81172E0E7C41}"/>
              </a:ext>
            </a:extLst>
          </p:cNvPr>
          <p:cNvSpPr/>
          <p:nvPr/>
        </p:nvSpPr>
        <p:spPr>
          <a:xfrm>
            <a:off x="5562600" y="2552700"/>
            <a:ext cx="3276600" cy="883612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34E4125-87A4-FFE0-CBDF-9AB9A4ACE2AF}"/>
              </a:ext>
            </a:extLst>
          </p:cNvPr>
          <p:cNvCxnSpPr>
            <a:cxnSpLocks/>
            <a:stCxn id="8" idx="1"/>
            <a:endCxn id="14" idx="3"/>
          </p:cNvCxnSpPr>
          <p:nvPr/>
        </p:nvCxnSpPr>
        <p:spPr>
          <a:xfrm flipH="1">
            <a:off x="3962400" y="2994506"/>
            <a:ext cx="1600200" cy="0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89163063-CA8E-A17A-D329-242C547CFD13}"/>
              </a:ext>
            </a:extLst>
          </p:cNvPr>
          <p:cNvSpPr txBox="1"/>
          <p:nvPr/>
        </p:nvSpPr>
        <p:spPr>
          <a:xfrm>
            <a:off x="2362200" y="2785442"/>
            <a:ext cx="160020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1. 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 지수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8E3443-5BB1-5057-AD50-0448D6BFE995}"/>
              </a:ext>
            </a:extLst>
          </p:cNvPr>
          <p:cNvSpPr/>
          <p:nvPr/>
        </p:nvSpPr>
        <p:spPr>
          <a:xfrm>
            <a:off x="5562600" y="3515560"/>
            <a:ext cx="3276600" cy="484940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8E86E15-9691-EC1C-6DA1-C3A5F75A9D71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 flipV="1">
            <a:off x="3962400" y="3724624"/>
            <a:ext cx="1600200" cy="33406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>
            <a:extLst>
              <a:ext uri="{FF2B5EF4-FFF2-40B4-BE49-F238E27FC236}">
                <a16:creationId xmlns:a16="http://schemas.microsoft.com/office/drawing/2014/main" id="{34994636-F332-1E68-A9CF-999C37462B7E}"/>
              </a:ext>
            </a:extLst>
          </p:cNvPr>
          <p:cNvSpPr txBox="1"/>
          <p:nvPr/>
        </p:nvSpPr>
        <p:spPr>
          <a:xfrm>
            <a:off x="1447800" y="3515560"/>
            <a:ext cx="251460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2. 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장비</a:t>
            </a: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/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버튼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D1092F-6864-7D09-3EA7-F1BC7FD340E3}"/>
              </a:ext>
            </a:extLst>
          </p:cNvPr>
          <p:cNvSpPr/>
          <p:nvPr/>
        </p:nvSpPr>
        <p:spPr>
          <a:xfrm>
            <a:off x="5562600" y="4012936"/>
            <a:ext cx="3276600" cy="3535558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82383B-0E6E-1B25-9894-E2039C6FEA3F}"/>
              </a:ext>
            </a:extLst>
          </p:cNvPr>
          <p:cNvCxnSpPr>
            <a:cxnSpLocks/>
            <a:stCxn id="23" idx="1"/>
            <a:endCxn id="25" idx="3"/>
          </p:cNvCxnSpPr>
          <p:nvPr/>
        </p:nvCxnSpPr>
        <p:spPr>
          <a:xfrm flipH="1" flipV="1">
            <a:off x="3349112" y="5774844"/>
            <a:ext cx="2213488" cy="5871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">
            <a:extLst>
              <a:ext uri="{FF2B5EF4-FFF2-40B4-BE49-F238E27FC236}">
                <a16:creationId xmlns:a16="http://schemas.microsoft.com/office/drawing/2014/main" id="{704F2F71-F214-EA8D-E174-243A260517F8}"/>
              </a:ext>
            </a:extLst>
          </p:cNvPr>
          <p:cNvSpPr txBox="1"/>
          <p:nvPr/>
        </p:nvSpPr>
        <p:spPr>
          <a:xfrm>
            <a:off x="1676399" y="5565780"/>
            <a:ext cx="1672713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3. 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주요 능력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6D186D8-A608-A275-0CCA-C6A5654079CA}"/>
              </a:ext>
            </a:extLst>
          </p:cNvPr>
          <p:cNvSpPr/>
          <p:nvPr/>
        </p:nvSpPr>
        <p:spPr>
          <a:xfrm>
            <a:off x="11887200" y="1863165"/>
            <a:ext cx="381000" cy="328241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28C00E-306F-BDF6-A839-740AD38ED626}"/>
              </a:ext>
            </a:extLst>
          </p:cNvPr>
          <p:cNvCxnSpPr>
            <a:cxnSpLocks/>
            <a:stCxn id="49" idx="2"/>
            <a:endCxn id="51" idx="1"/>
          </p:cNvCxnSpPr>
          <p:nvPr/>
        </p:nvCxnSpPr>
        <p:spPr>
          <a:xfrm>
            <a:off x="12077700" y="2191406"/>
            <a:ext cx="1562100" cy="465135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3">
            <a:extLst>
              <a:ext uri="{FF2B5EF4-FFF2-40B4-BE49-F238E27FC236}">
                <a16:creationId xmlns:a16="http://schemas.microsoft.com/office/drawing/2014/main" id="{47E91A49-0B27-F0D8-DA4A-B9C16048209F}"/>
              </a:ext>
            </a:extLst>
          </p:cNvPr>
          <p:cNvSpPr txBox="1"/>
          <p:nvPr/>
        </p:nvSpPr>
        <p:spPr>
          <a:xfrm>
            <a:off x="13639800" y="2447477"/>
            <a:ext cx="1844718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6. </a:t>
            </a:r>
            <a:r>
              <a:rPr lang="ko-KR" altLang="en-US" sz="2300" dirty="0" err="1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닫기버튼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C646B4-0231-104B-3F84-52FF91A700AD}"/>
              </a:ext>
            </a:extLst>
          </p:cNvPr>
          <p:cNvSpPr/>
          <p:nvPr/>
        </p:nvSpPr>
        <p:spPr>
          <a:xfrm>
            <a:off x="9067800" y="2395138"/>
            <a:ext cx="3200400" cy="390304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E714827-B7D8-FD27-83AB-E19634E9D65A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12268200" y="2590290"/>
            <a:ext cx="1354394" cy="1134334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">
            <a:extLst>
              <a:ext uri="{FF2B5EF4-FFF2-40B4-BE49-F238E27FC236}">
                <a16:creationId xmlns:a16="http://schemas.microsoft.com/office/drawing/2014/main" id="{F0D3253D-4BDA-D492-012E-64898E079BE7}"/>
              </a:ext>
            </a:extLst>
          </p:cNvPr>
          <p:cNvSpPr txBox="1"/>
          <p:nvPr/>
        </p:nvSpPr>
        <p:spPr>
          <a:xfrm>
            <a:off x="13622594" y="3515560"/>
            <a:ext cx="426720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5. </a:t>
            </a:r>
            <a:r>
              <a:rPr lang="ko-KR" altLang="en-US" sz="2300" dirty="0" err="1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효과별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능력치 버튼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1E8E2F8-CDB6-5299-83DA-FF3537C218A2}"/>
              </a:ext>
            </a:extLst>
          </p:cNvPr>
          <p:cNvSpPr/>
          <p:nvPr/>
        </p:nvSpPr>
        <p:spPr>
          <a:xfrm>
            <a:off x="8930075" y="1789606"/>
            <a:ext cx="3415613" cy="7316290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1774079-44DC-57E9-4788-E035CD1AD2B1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12345688" y="5447751"/>
            <a:ext cx="1294112" cy="648744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3">
            <a:extLst>
              <a:ext uri="{FF2B5EF4-FFF2-40B4-BE49-F238E27FC236}">
                <a16:creationId xmlns:a16="http://schemas.microsoft.com/office/drawing/2014/main" id="{777B6FDC-AC13-12A1-197D-86015D91754A}"/>
              </a:ext>
            </a:extLst>
          </p:cNvPr>
          <p:cNvSpPr txBox="1"/>
          <p:nvPr/>
        </p:nvSpPr>
        <p:spPr>
          <a:xfrm>
            <a:off x="13639800" y="5887431"/>
            <a:ext cx="4138856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4. </a:t>
            </a: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상세 능력치 창</a:t>
            </a:r>
            <a:endParaRPr lang="en-US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3CD7B22-8365-49DB-5E24-A47399A274C4}"/>
              </a:ext>
            </a:extLst>
          </p:cNvPr>
          <p:cNvSpPr/>
          <p:nvPr/>
        </p:nvSpPr>
        <p:spPr>
          <a:xfrm>
            <a:off x="8420100" y="1838517"/>
            <a:ext cx="381000" cy="328241"/>
          </a:xfrm>
          <a:prstGeom prst="rect">
            <a:avLst/>
          </a:prstGeom>
          <a:noFill/>
          <a:ln>
            <a:solidFill>
              <a:srgbClr val="9D78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2451D04-F858-F132-FDA4-529BCA081641}"/>
              </a:ext>
            </a:extLst>
          </p:cNvPr>
          <p:cNvCxnSpPr>
            <a:stCxn id="72" idx="3"/>
            <a:endCxn id="49" idx="1"/>
          </p:cNvCxnSpPr>
          <p:nvPr/>
        </p:nvCxnSpPr>
        <p:spPr>
          <a:xfrm>
            <a:off x="8801100" y="2002638"/>
            <a:ext cx="3086100" cy="24648"/>
          </a:xfrm>
          <a:prstGeom prst="line">
            <a:avLst/>
          </a:prstGeom>
          <a:ln>
            <a:solidFill>
              <a:srgbClr val="9D7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 지수</a:t>
            </a: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9B9B5A-D6EF-A7F3-C387-FAE99951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42" y="3376428"/>
            <a:ext cx="4219575" cy="1200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CF251C-06BA-425C-5959-DE18039F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616692"/>
            <a:ext cx="6829425" cy="1952625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BF559EF6-D5EF-23D8-0CF7-0B0586F31982}"/>
              </a:ext>
            </a:extLst>
          </p:cNvPr>
          <p:cNvSpPr txBox="1"/>
          <p:nvPr/>
        </p:nvSpPr>
        <p:spPr>
          <a:xfrm>
            <a:off x="962922" y="2383097"/>
            <a:ext cx="16357498" cy="86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플레이어가 전투를 할 때 가장 중점적으로 생각할 능력치들의 합을 표시한다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플레이어의 전투력을 대략적으로 보여주는 척도의 역할을 한다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F37E6BB-2D35-7A67-494C-F90175492189}"/>
              </a:ext>
            </a:extLst>
          </p:cNvPr>
          <p:cNvSpPr txBox="1"/>
          <p:nvPr/>
        </p:nvSpPr>
        <p:spPr>
          <a:xfrm>
            <a:off x="5334000" y="3378851"/>
            <a:ext cx="12649200" cy="176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각 능력 지수의 수치는 아래의 수치를 표기한다</a:t>
            </a: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공격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=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잠재력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+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공격력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+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클래스 특화 공격력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+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무기 최소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/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최대 공격력의 평균값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+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무기 추가 공격력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방어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=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방어력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명중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=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명중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+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클래스 특화 명중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5BB102-AA7A-0709-24D8-67D80FEDF2DC}"/>
              </a:ext>
            </a:extLst>
          </p:cNvPr>
          <p:cNvCxnSpPr/>
          <p:nvPr/>
        </p:nvCxnSpPr>
        <p:spPr>
          <a:xfrm>
            <a:off x="3429000" y="3660281"/>
            <a:ext cx="0" cy="1946991"/>
          </a:xfrm>
          <a:prstGeom prst="straightConnector1">
            <a:avLst/>
          </a:prstGeom>
          <a:ln>
            <a:solidFill>
              <a:srgbClr val="9D7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">
            <a:extLst>
              <a:ext uri="{FF2B5EF4-FFF2-40B4-BE49-F238E27FC236}">
                <a16:creationId xmlns:a16="http://schemas.microsoft.com/office/drawing/2014/main" id="{E1395F79-D7F7-C15F-6FF8-7E0F71EA7F18}"/>
              </a:ext>
            </a:extLst>
          </p:cNvPr>
          <p:cNvSpPr txBox="1"/>
          <p:nvPr/>
        </p:nvSpPr>
        <p:spPr>
          <a:xfrm>
            <a:off x="2285999" y="5643193"/>
            <a:ext cx="4876797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 지수 설명 박스</a:t>
            </a:r>
            <a:endParaRPr lang="en-US" altLang="ko-KR" sz="2300" dirty="0">
              <a:solidFill>
                <a:srgbClr val="9D7846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원형 부분 클릭 시 오른쪽과 같은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설명 박스를 클릭 위치에 띄운다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4CC1CCBB-D8FB-3549-B39A-758F3EA32051}"/>
              </a:ext>
            </a:extLst>
          </p:cNvPr>
          <p:cNvSpPr txBox="1"/>
          <p:nvPr/>
        </p:nvSpPr>
        <p:spPr>
          <a:xfrm>
            <a:off x="2362203" y="7876241"/>
            <a:ext cx="4876797" cy="176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 지수 설명 비활성화 조건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1.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화면의 어느 곳이든 클릭한 경우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2. ESC(</a:t>
            </a:r>
            <a:r>
              <a:rPr lang="ko-KR" altLang="en-US" sz="2300" dirty="0" err="1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뒤로가기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)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입력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상기 조건 중 하나 이상 달성 시 비활성화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22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03" y="7516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6" y="0"/>
                </a:lnTo>
                <a:lnTo>
                  <a:pt x="274266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442" y="474400"/>
            <a:ext cx="813066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>
                <a:solidFill>
                  <a:srgbClr val="9D7846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시스템</a:t>
            </a:r>
            <a:endParaRPr lang="en-US" sz="5499" dirty="0">
              <a:solidFill>
                <a:srgbClr val="9D7846"/>
              </a:solidFill>
              <a:latin typeface="Tlab 돋움 미디움 Bold" panose="020B0600000101010101" charset="-127"/>
              <a:ea typeface="Tlab 돋움 미디움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9789" y="1678112"/>
            <a:ext cx="7185866" cy="44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장비 </a:t>
            </a:r>
            <a:r>
              <a:rPr lang="en-US" altLang="ko-KR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/ </a:t>
            </a:r>
            <a:r>
              <a:rPr lang="ko-KR" alt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능력치 버튼</a:t>
            </a:r>
            <a:r>
              <a:rPr lang="en-US" sz="3200" dirty="0">
                <a:solidFill>
                  <a:srgbClr val="736964"/>
                </a:solidFill>
                <a:latin typeface="Tlab 돋움 미디움 Bold" panose="020B0600000101010101" charset="-127"/>
                <a:ea typeface="Tlab 돋움 미디움 Bold" panose="020B0600000101010101" charset="-127"/>
              </a:rPr>
              <a:t> 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9D78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F559EF6-D5EF-23D8-0CF7-0B0586F31982}"/>
              </a:ext>
            </a:extLst>
          </p:cNvPr>
          <p:cNvSpPr txBox="1"/>
          <p:nvPr/>
        </p:nvSpPr>
        <p:spPr>
          <a:xfrm>
            <a:off x="962922" y="2383097"/>
            <a:ext cx="8790678" cy="131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 창의 기본 상태에서 능력치 정보를 띄우거나 능력치 정보가 띄워져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있는 상태에서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착용 장비 정보를 띄우기 위한 라디오 버튼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버튼 클릭 시 클릭된 버튼의 텍스트를 버튼이 눌린 동안 밝게 변경</a:t>
            </a:r>
            <a:endParaRPr lang="en-US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CB938-9435-C557-04CE-AACA96B5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570562"/>
            <a:ext cx="3581400" cy="7846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CD712-246A-0954-0D61-5E6EF50BC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797" y="1570556"/>
            <a:ext cx="3685487" cy="78465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F97E59EE-40C4-7163-9755-47FFBA40C5A8}"/>
              </a:ext>
            </a:extLst>
          </p:cNvPr>
          <p:cNvSpPr txBox="1"/>
          <p:nvPr/>
        </p:nvSpPr>
        <p:spPr>
          <a:xfrm>
            <a:off x="479789" y="4762500"/>
            <a:ext cx="9273811" cy="176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각 버튼 활성화시 오른쪽 예시와 같이 표기한다</a:t>
            </a:r>
            <a:r>
              <a:rPr lang="en-US" altLang="ko-KR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.</a:t>
            </a: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장비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=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현재 플레이어가 착용중인 장비 정보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9D7846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능력치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= 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주요 능력 여부가 </a:t>
            </a:r>
            <a:r>
              <a:rPr lang="en-US" altLang="ko-KR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True</a:t>
            </a: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인 능력치를 능력치 타입별로 정렬하여 표시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  <a:p>
            <a:pPr>
              <a:lnSpc>
                <a:spcPts val="3519"/>
              </a:lnSpc>
            </a:pPr>
            <a:r>
              <a:rPr lang="ko-KR" altLang="en-US" sz="2300" dirty="0">
                <a:solidFill>
                  <a:srgbClr val="736964"/>
                </a:solidFill>
                <a:latin typeface="Tlab 돋움 미디움" panose="020B0600000101010101" charset="-127"/>
                <a:ea typeface="Tlab 돋움 미디움" panose="020B0600000101010101" charset="-127"/>
              </a:rPr>
              <a:t>활성화 상태일 때 버튼에 노란색 빛 이펙트를 추가</a:t>
            </a:r>
            <a:endParaRPr lang="en-US" altLang="ko-KR" sz="2300" dirty="0">
              <a:solidFill>
                <a:srgbClr val="736964"/>
              </a:solidFill>
              <a:latin typeface="Tlab 돋움 미디움" panose="020B0600000101010101" charset="-127"/>
              <a:ea typeface="Tlab 돋움 미디움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CB5731-60BB-B284-C1B9-BD8D3AB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361" y="1601015"/>
            <a:ext cx="3953192" cy="6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1292</Words>
  <Application>Microsoft Office PowerPoint</Application>
  <PresentationFormat>사용자 지정</PresentationFormat>
  <Paragraphs>195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Tlab 돋움 미디움</vt:lpstr>
      <vt:lpstr>Calibri</vt:lpstr>
      <vt:lpstr>Tlab 돋움 미디움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테마의 어플리케이션 소개 프레젠테이션</dc:title>
  <cp:lastModifiedBy>A121</cp:lastModifiedBy>
  <cp:revision>6</cp:revision>
  <dcterms:created xsi:type="dcterms:W3CDTF">2006-08-16T00:00:00Z</dcterms:created>
  <dcterms:modified xsi:type="dcterms:W3CDTF">2023-07-07T06:15:31Z</dcterms:modified>
  <dc:identifier>DAFn30EAMLk</dc:identifier>
</cp:coreProperties>
</file>